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94" r:id="rId3"/>
    <p:sldId id="298" r:id="rId4"/>
    <p:sldId id="299" r:id="rId5"/>
    <p:sldId id="301" r:id="rId6"/>
    <p:sldId id="297" r:id="rId7"/>
    <p:sldId id="29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00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19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8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0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2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9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16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06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2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07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53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1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38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40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8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1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79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89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0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731" y="2132856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마스크 착용 여부와 관계없는 얼굴 인식 시스템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7744" y="3645024"/>
            <a:ext cx="47525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2020. 07. 02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조호성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정지훈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Advisor : Professor </a:t>
            </a:r>
            <a:r>
              <a:rPr lang="ko-KR" altLang="en-US" sz="1600" b="1" dirty="0">
                <a:solidFill>
                  <a:schemeClr val="bg1"/>
                </a:solidFill>
              </a:rPr>
              <a:t>박대영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Department of Information and Communication Engineering, </a:t>
            </a:r>
          </a:p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Inha</a:t>
            </a:r>
            <a:r>
              <a:rPr lang="en-US" altLang="ko-KR" sz="1600" b="1" dirty="0">
                <a:solidFill>
                  <a:schemeClr val="bg1"/>
                </a:solidFill>
              </a:rPr>
              <a:t>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09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07977" y="1136141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착용 얼굴 탐지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719570" y="5260194"/>
            <a:ext cx="763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착용한 얼굴을 탐지하기 위해  </a:t>
            </a:r>
            <a:r>
              <a:rPr lang="en-US" altLang="ko-KR" b="1" spc="-150" dirty="0">
                <a:solidFill>
                  <a:srgbClr val="1F497D"/>
                </a:solidFill>
              </a:rPr>
              <a:t>cascade training </a:t>
            </a:r>
            <a:r>
              <a:rPr lang="en-US" altLang="ko-KR" b="1" spc="-150" dirty="0" err="1">
                <a:solidFill>
                  <a:srgbClr val="1F497D"/>
                </a:solidFill>
              </a:rPr>
              <a:t>gui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  <a:r>
              <a:rPr lang="ko-KR" altLang="en-US" b="1" spc="-150" dirty="0">
                <a:solidFill>
                  <a:srgbClr val="1F497D"/>
                </a:solidFill>
              </a:rPr>
              <a:t>사용하여 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 err="1">
                <a:solidFill>
                  <a:srgbClr val="1F497D"/>
                </a:solidFill>
              </a:rPr>
              <a:t>Haar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  <a:r>
              <a:rPr lang="ko-KR" altLang="en-US" b="1" spc="-150" dirty="0">
                <a:solidFill>
                  <a:srgbClr val="1F497D"/>
                </a:solidFill>
              </a:rPr>
              <a:t>방식의 객체 탐지 모델 학습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pic>
        <p:nvPicPr>
          <p:cNvPr id="1028" name="Picture 4" descr="Cascade Trainer GUI - Ami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08268"/>
            <a:ext cx="3480321" cy="244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akaoTalk_Video_20200408_1459_13_8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4008" y="1878132"/>
            <a:ext cx="3264301" cy="2448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F7A9FC-534A-4175-959A-1F63AC4E854C}"/>
              </a:ext>
            </a:extLst>
          </p:cNvPr>
          <p:cNvSpPr txBox="1"/>
          <p:nvPr/>
        </p:nvSpPr>
        <p:spPr>
          <a:xfrm>
            <a:off x="719571" y="4495341"/>
            <a:ext cx="763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1F497D"/>
                </a:solidFill>
              </a:rPr>
              <a:t>Network</a:t>
            </a:r>
            <a:r>
              <a:rPr lang="ko-KR" altLang="en-US" b="1" spc="-150" dirty="0">
                <a:solidFill>
                  <a:srgbClr val="1F497D"/>
                </a:solidFill>
              </a:rPr>
              <a:t>를 통과하기 전에 사용하는 </a:t>
            </a:r>
            <a:r>
              <a:rPr lang="en-US" altLang="ko-KR" b="1" spc="-150" dirty="0">
                <a:solidFill>
                  <a:srgbClr val="1F497D"/>
                </a:solidFill>
              </a:rPr>
              <a:t>MTCNN</a:t>
            </a:r>
            <a:r>
              <a:rPr lang="ko-KR" altLang="en-US" b="1" spc="-150" dirty="0">
                <a:solidFill>
                  <a:srgbClr val="1F497D"/>
                </a:solidFill>
              </a:rPr>
              <a:t>으로는 마스크를 착용한 </a:t>
            </a:r>
            <a:r>
              <a:rPr lang="ko-KR" altLang="en-US" b="1" spc="-150" dirty="0" err="1">
                <a:solidFill>
                  <a:srgbClr val="1F497D"/>
                </a:solidFill>
              </a:rPr>
              <a:t>얼굴검출이</a:t>
            </a:r>
            <a:r>
              <a:rPr lang="ko-KR" altLang="en-US" b="1" spc="-150" dirty="0">
                <a:solidFill>
                  <a:srgbClr val="1F497D"/>
                </a:solidFill>
              </a:rPr>
              <a:t> 불가능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10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1754063" y="5517232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rgbClr val="1F497D"/>
                </a:solidFill>
              </a:rPr>
              <a:t>ImageDataGenerator</a:t>
            </a:r>
            <a:r>
              <a:rPr lang="ko-KR" altLang="en-US" b="1" spc="-150" dirty="0">
                <a:solidFill>
                  <a:srgbClr val="1F497D"/>
                </a:solidFill>
              </a:rPr>
              <a:t>를 통해 </a:t>
            </a:r>
            <a:r>
              <a:rPr lang="en-US" altLang="ko-KR" b="1" spc="-150" dirty="0">
                <a:solidFill>
                  <a:srgbClr val="1F497D"/>
                </a:solidFill>
              </a:rPr>
              <a:t>data</a:t>
            </a:r>
            <a:r>
              <a:rPr lang="ko-KR" altLang="en-US" b="1" spc="-150" dirty="0">
                <a:solidFill>
                  <a:srgbClr val="1F497D"/>
                </a:solidFill>
              </a:rPr>
              <a:t>늘리기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pPr algn="ctr"/>
            <a:r>
              <a:rPr lang="en-US" altLang="ko-KR" b="1" spc="-150" dirty="0">
                <a:solidFill>
                  <a:srgbClr val="1F497D"/>
                </a:solidFill>
              </a:rPr>
              <a:t>(0~5</a:t>
            </a:r>
            <a:r>
              <a:rPr lang="ko-KR" altLang="en-US" b="1" spc="-150" dirty="0">
                <a:solidFill>
                  <a:srgbClr val="1F497D"/>
                </a:solidFill>
              </a:rPr>
              <a:t>도 회전</a:t>
            </a:r>
            <a:r>
              <a:rPr lang="en-US" altLang="ko-KR" b="1" spc="-150" dirty="0">
                <a:solidFill>
                  <a:srgbClr val="1F497D"/>
                </a:solidFill>
              </a:rPr>
              <a:t>, </a:t>
            </a:r>
            <a:r>
              <a:rPr lang="ko-KR" altLang="en-US" b="1" spc="-150" dirty="0">
                <a:solidFill>
                  <a:srgbClr val="1F497D"/>
                </a:solidFill>
              </a:rPr>
              <a:t>좌우상하 이동 </a:t>
            </a:r>
            <a:r>
              <a:rPr lang="en-US" altLang="ko-KR" b="1" spc="-150" dirty="0">
                <a:solidFill>
                  <a:srgbClr val="1F497D"/>
                </a:solidFill>
              </a:rPr>
              <a:t>0.05, 0.9~1.1</a:t>
            </a:r>
            <a:r>
              <a:rPr lang="ko-KR" altLang="en-US" b="1" spc="-150" dirty="0">
                <a:solidFill>
                  <a:srgbClr val="1F497D"/>
                </a:solidFill>
              </a:rPr>
              <a:t>배 확대축소</a:t>
            </a:r>
            <a:r>
              <a:rPr lang="en-US" altLang="ko-KR" b="1" spc="-150" dirty="0">
                <a:solidFill>
                  <a:srgbClr val="1F497D"/>
                </a:solidFill>
              </a:rPr>
              <a:t>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494658" y="1113962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합성 사진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72816"/>
            <a:ext cx="5976664" cy="34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0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547974" y="5180421"/>
            <a:ext cx="797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1F497D"/>
                </a:solidFill>
              </a:rPr>
              <a:t>SVM</a:t>
            </a:r>
            <a:r>
              <a:rPr lang="ko-KR" altLang="en-US" b="1" spc="-150" dirty="0">
                <a:solidFill>
                  <a:srgbClr val="1F497D"/>
                </a:solidFill>
              </a:rPr>
              <a:t>을 사용하여 </a:t>
            </a:r>
            <a:r>
              <a:rPr lang="ko-KR" altLang="en-US" b="1" spc="-150" dirty="0" err="1">
                <a:solidFill>
                  <a:srgbClr val="1F497D"/>
                </a:solidFill>
              </a:rPr>
              <a:t>임베딩</a:t>
            </a:r>
            <a:r>
              <a:rPr lang="ko-KR" altLang="en-US" b="1" spc="-150" dirty="0">
                <a:solidFill>
                  <a:srgbClr val="1F497D"/>
                </a:solidFill>
              </a:rPr>
              <a:t> 된 얼굴사진을 분류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pPr algn="ctr"/>
            <a:r>
              <a:rPr lang="ko-KR" altLang="en-US" b="1" spc="-150" dirty="0">
                <a:solidFill>
                  <a:srgbClr val="1F497D"/>
                </a:solidFill>
              </a:rPr>
              <a:t>현재 </a:t>
            </a:r>
            <a:r>
              <a:rPr lang="ko-KR" altLang="en-US" b="1" spc="-150" dirty="0" err="1">
                <a:solidFill>
                  <a:srgbClr val="1F497D"/>
                </a:solidFill>
              </a:rPr>
              <a:t>마진값을</a:t>
            </a:r>
            <a:r>
              <a:rPr lang="ko-KR" altLang="en-US" b="1" spc="-150" dirty="0">
                <a:solidFill>
                  <a:srgbClr val="1F497D"/>
                </a:solidFill>
              </a:rPr>
              <a:t> 기본 </a:t>
            </a:r>
            <a:r>
              <a:rPr lang="en-US" altLang="ko-KR" b="1" spc="-150" dirty="0">
                <a:solidFill>
                  <a:srgbClr val="1F497D"/>
                </a:solidFill>
              </a:rPr>
              <a:t>1</a:t>
            </a:r>
            <a:r>
              <a:rPr lang="ko-KR" altLang="en-US" b="1" spc="-150" dirty="0">
                <a:solidFill>
                  <a:srgbClr val="1F497D"/>
                </a:solidFill>
              </a:rPr>
              <a:t>로 설정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D0F656-C7D9-4468-ACAB-BF06923A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33" y="1676822"/>
            <a:ext cx="2697486" cy="2826216"/>
          </a:xfrm>
          <a:prstGeom prst="rect">
            <a:avLst/>
          </a:prstGeom>
        </p:spPr>
      </p:pic>
      <p:pic>
        <p:nvPicPr>
          <p:cNvPr id="1026" name="Picture 2" descr="Support Vector Machine (SVM)">
            <a:extLst>
              <a:ext uri="{FF2B5EF4-FFF2-40B4-BE49-F238E27FC236}">
                <a16:creationId xmlns:a16="http://schemas.microsoft.com/office/drawing/2014/main" id="{DCBB95F9-5086-4569-AFDE-A2CC4624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92" y="1615682"/>
            <a:ext cx="3104775" cy="282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4BBDB-BB17-48BE-9174-0BED8EFEA6E3}"/>
              </a:ext>
            </a:extLst>
          </p:cNvPr>
          <p:cNvSpPr txBox="1"/>
          <p:nvPr/>
        </p:nvSpPr>
        <p:spPr>
          <a:xfrm>
            <a:off x="484389" y="10102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1F497D"/>
                </a:solidFill>
              </a:rPr>
              <a:t>SVM</a:t>
            </a:r>
            <a:endParaRPr lang="ko-KR" altLang="en-US" b="1" spc="-15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85511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253809"/>
            <a:ext cx="2954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prstClr val="white"/>
                </a:solidFill>
              </a:rPr>
              <a:t>마스크 착용 여부에 관계없는 얼굴 인식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2B857-5C38-4AFE-9654-D3526BB2FE5D}"/>
              </a:ext>
            </a:extLst>
          </p:cNvPr>
          <p:cNvSpPr txBox="1"/>
          <p:nvPr/>
        </p:nvSpPr>
        <p:spPr>
          <a:xfrm>
            <a:off x="2013309" y="6079830"/>
            <a:ext cx="504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F497D"/>
                </a:solidFill>
              </a:rPr>
              <a:t>훈련 </a:t>
            </a:r>
            <a:r>
              <a:rPr lang="ko-KR" altLang="en-US" b="1" spc="-150" dirty="0" err="1">
                <a:solidFill>
                  <a:srgbClr val="1F497D"/>
                </a:solidFill>
              </a:rPr>
              <a:t>데이터셋</a:t>
            </a:r>
            <a:r>
              <a:rPr lang="ko-KR" altLang="en-US" b="1" spc="-150" dirty="0">
                <a:solidFill>
                  <a:srgbClr val="1F497D"/>
                </a:solidFill>
              </a:rPr>
              <a:t> 약 </a:t>
            </a:r>
            <a:r>
              <a:rPr lang="en-US" altLang="ko-KR" b="1" spc="-150" dirty="0">
                <a:solidFill>
                  <a:srgbClr val="1F497D"/>
                </a:solidFill>
              </a:rPr>
              <a:t>100</a:t>
            </a:r>
            <a:r>
              <a:rPr lang="ko-KR" altLang="en-US" b="1" spc="-150" dirty="0">
                <a:solidFill>
                  <a:srgbClr val="1F497D"/>
                </a:solidFill>
              </a:rPr>
              <a:t>명의 검증 결과 약 </a:t>
            </a:r>
            <a:r>
              <a:rPr lang="en-US" altLang="ko-KR" b="1" spc="-150" dirty="0">
                <a:solidFill>
                  <a:srgbClr val="1F497D"/>
                </a:solidFill>
              </a:rPr>
              <a:t>90%</a:t>
            </a:r>
            <a:r>
              <a:rPr lang="ko-KR" altLang="en-US" b="1" spc="-150" dirty="0">
                <a:solidFill>
                  <a:srgbClr val="1F497D"/>
                </a:solidFill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8F0142-14B6-45CA-A9A2-FD48E520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22" y="1423672"/>
            <a:ext cx="1981200" cy="226695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6F24A01-3662-4247-95A1-9C194F325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97" y="3690622"/>
            <a:ext cx="1990725" cy="2305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32" y="1847999"/>
            <a:ext cx="1034012" cy="10340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32" y="3235539"/>
            <a:ext cx="1055041" cy="10550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32" y="4669991"/>
            <a:ext cx="1062554" cy="10625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42B857-5C38-4AFE-9654-D3526BB2FE5D}"/>
              </a:ext>
            </a:extLst>
          </p:cNvPr>
          <p:cNvSpPr txBox="1"/>
          <p:nvPr/>
        </p:nvSpPr>
        <p:spPr>
          <a:xfrm>
            <a:off x="944769" y="1246267"/>
            <a:ext cx="210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1F497D"/>
                </a:solidFill>
              </a:rPr>
              <a:t>Registered image</a:t>
            </a:r>
            <a:endParaRPr lang="ko-KR" altLang="en-US" b="1" spc="-150" dirty="0">
              <a:solidFill>
                <a:srgbClr val="1F497D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2B857-5C38-4AFE-9654-D3526BB2FE5D}"/>
              </a:ext>
            </a:extLst>
          </p:cNvPr>
          <p:cNvSpPr txBox="1"/>
          <p:nvPr/>
        </p:nvSpPr>
        <p:spPr>
          <a:xfrm>
            <a:off x="3635352" y="1246267"/>
            <a:ext cx="210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1F497D"/>
                </a:solidFill>
              </a:rPr>
              <a:t>Input image</a:t>
            </a:r>
            <a:endParaRPr lang="ko-KR" altLang="en-US" b="1" spc="-150" dirty="0">
              <a:solidFill>
                <a:srgbClr val="1F497D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244" y="1847999"/>
            <a:ext cx="1034012" cy="10340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94" y="3237528"/>
            <a:ext cx="1051062" cy="10510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02" y="4669991"/>
            <a:ext cx="1062554" cy="10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467544" y="5985995"/>
            <a:ext cx="797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rgbClr val="1F497D"/>
                </a:solidFill>
              </a:rPr>
              <a:t>Pyqt</a:t>
            </a:r>
            <a:r>
              <a:rPr lang="ko-KR" altLang="en-US" b="1" spc="-150" dirty="0">
                <a:solidFill>
                  <a:srgbClr val="1F497D"/>
                </a:solidFill>
              </a:rPr>
              <a:t>로 </a:t>
            </a:r>
            <a:r>
              <a:rPr lang="en-US" altLang="ko-KR" b="1" spc="-150" dirty="0">
                <a:solidFill>
                  <a:srgbClr val="1F497D"/>
                </a:solidFill>
              </a:rPr>
              <a:t>UI </a:t>
            </a:r>
            <a:r>
              <a:rPr lang="ko-KR" altLang="en-US" b="1" spc="-150" dirty="0">
                <a:solidFill>
                  <a:srgbClr val="1F497D"/>
                </a:solidFill>
              </a:rPr>
              <a:t>제작하여 사진 등록</a:t>
            </a:r>
            <a:r>
              <a:rPr lang="en-US" altLang="ko-KR" b="1" spc="-150" dirty="0">
                <a:solidFill>
                  <a:srgbClr val="1F497D"/>
                </a:solidFill>
              </a:rPr>
              <a:t>, </a:t>
            </a:r>
            <a:r>
              <a:rPr lang="ko-KR" altLang="en-US" b="1" spc="-150" dirty="0">
                <a:solidFill>
                  <a:srgbClr val="1F497D"/>
                </a:solidFill>
              </a:rPr>
              <a:t>삭제 기능을  추가한 실행 결과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385911" y="756094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시연 영상</a:t>
            </a:r>
          </a:p>
        </p:txBody>
      </p:sp>
      <p:pic>
        <p:nvPicPr>
          <p:cNvPr id="7" name="bandicam 2020-06-12 17-56-12-885">
            <a:hlinkClick r:id="" action="ppaction://media"/>
            <a:extLst>
              <a:ext uri="{FF2B5EF4-FFF2-40B4-BE49-F238E27FC236}">
                <a16:creationId xmlns:a16="http://schemas.microsoft.com/office/drawing/2014/main" id="{225E8F04-ACDC-4D37-A38E-E1E9AFE7A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193" y="1240593"/>
            <a:ext cx="6696743" cy="46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14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484784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결론 및 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49356-16C6-4D87-B235-8EF1B167D0C3}"/>
              </a:ext>
            </a:extLst>
          </p:cNvPr>
          <p:cNvSpPr txBox="1"/>
          <p:nvPr/>
        </p:nvSpPr>
        <p:spPr>
          <a:xfrm>
            <a:off x="547974" y="2203123"/>
            <a:ext cx="7976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기존의 얼굴 인식 시스템의 한계점을 인식하고 성능 개선을 위해 프로젝트를 진행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맨 얼굴 사진 한 장으로 마스크를 착용한 얼굴을 인식하고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  <a:r>
              <a:rPr lang="ko-KR" altLang="en-US" b="1" spc="-150" dirty="0">
                <a:solidFill>
                  <a:srgbClr val="1F497D"/>
                </a:solidFill>
              </a:rPr>
              <a:t>충분히 사람을 인식 할 수 있는 성능을 확인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마스크 착용으로 얼굴 인식이 되지 않는 문제점을 해결하기 위해 마스크 착용여부와 관계없는 얼굴 인식 시스템을 구현하여 보안 및 방역에 도움이 될 것으로 예상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눈 주위의 </a:t>
            </a:r>
            <a:r>
              <a:rPr lang="ko-KR" altLang="en-US" b="1" spc="-150" dirty="0" err="1">
                <a:solidFill>
                  <a:srgbClr val="1F497D"/>
                </a:solidFill>
              </a:rPr>
              <a:t>상안부를</a:t>
            </a:r>
            <a:r>
              <a:rPr lang="ko-KR" altLang="en-US" b="1" spc="-150" dirty="0">
                <a:solidFill>
                  <a:srgbClr val="1F497D"/>
                </a:solidFill>
              </a:rPr>
              <a:t> 통해 각 사람을 분류하고 인식하는데 앞머리</a:t>
            </a:r>
            <a:r>
              <a:rPr lang="en-US" altLang="ko-KR" b="1" spc="-150" dirty="0">
                <a:solidFill>
                  <a:srgbClr val="1F497D"/>
                </a:solidFill>
              </a:rPr>
              <a:t>, </a:t>
            </a:r>
            <a:r>
              <a:rPr lang="ko-KR" altLang="en-US" b="1" spc="-150" dirty="0">
                <a:solidFill>
                  <a:srgbClr val="1F497D"/>
                </a:solidFill>
              </a:rPr>
              <a:t>안경에 대해서 인식률이 떨어지는 것을 확인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84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15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583979" y="1211235"/>
            <a:ext cx="79760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rgbClr val="1F497D"/>
                </a:solidFill>
              </a:rPr>
              <a:t>https://arstechnica.com/tech-policy/2020/03/how-china-built-facial-recognition-for-people-wearing-masks/?comments=1</a:t>
            </a:r>
            <a:r>
              <a:rPr lang="ko-KR" altLang="en-US" b="1" spc="-150" dirty="0">
                <a:solidFill>
                  <a:srgbClr val="1F497D"/>
                </a:solidFill>
              </a:rPr>
              <a:t> 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황원준 </a:t>
            </a:r>
            <a:r>
              <a:rPr lang="en-US" altLang="ko-KR" b="1" spc="-150" dirty="0">
                <a:solidFill>
                  <a:srgbClr val="1F497D"/>
                </a:solidFill>
              </a:rPr>
              <a:t>(2007), </a:t>
            </a:r>
            <a:r>
              <a:rPr lang="ko-KR" altLang="en-US" b="1" spc="-150" dirty="0" err="1">
                <a:solidFill>
                  <a:srgbClr val="1F497D"/>
                </a:solidFill>
              </a:rPr>
              <a:t>딥러닝</a:t>
            </a:r>
            <a:r>
              <a:rPr lang="ko-KR" altLang="en-US" b="1" spc="-150" dirty="0">
                <a:solidFill>
                  <a:srgbClr val="1F497D"/>
                </a:solidFill>
              </a:rPr>
              <a:t> 기반 얼굴 검출</a:t>
            </a:r>
            <a:r>
              <a:rPr lang="en-US" altLang="ko-KR" b="1" spc="-150" dirty="0">
                <a:solidFill>
                  <a:srgbClr val="1F497D"/>
                </a:solidFill>
              </a:rPr>
              <a:t>, </a:t>
            </a:r>
            <a:r>
              <a:rPr lang="ko-KR" altLang="en-US" b="1" spc="-150" dirty="0" err="1">
                <a:solidFill>
                  <a:srgbClr val="1F497D"/>
                </a:solidFill>
              </a:rPr>
              <a:t>랜드마크</a:t>
            </a:r>
            <a:r>
              <a:rPr lang="ko-KR" altLang="en-US" b="1" spc="-150" dirty="0">
                <a:solidFill>
                  <a:srgbClr val="1F497D"/>
                </a:solidFill>
              </a:rPr>
              <a:t> 검출 및 얼굴 인식 기술 연구 동향</a:t>
            </a:r>
            <a:r>
              <a:rPr lang="en-US" altLang="ko-KR" b="1" spc="-150" dirty="0">
                <a:solidFill>
                  <a:srgbClr val="1F497D"/>
                </a:solidFill>
              </a:rPr>
              <a:t>, </a:t>
            </a:r>
            <a:r>
              <a:rPr lang="ko-KR" altLang="en-US" b="1" spc="-150" dirty="0">
                <a:solidFill>
                  <a:srgbClr val="1F497D"/>
                </a:solidFill>
              </a:rPr>
              <a:t>방송과 미디어 제</a:t>
            </a:r>
            <a:r>
              <a:rPr lang="en-US" altLang="ko-KR" b="1" spc="-150" dirty="0">
                <a:solidFill>
                  <a:srgbClr val="1F497D"/>
                </a:solidFill>
              </a:rPr>
              <a:t>22</a:t>
            </a:r>
            <a:r>
              <a:rPr lang="ko-KR" altLang="en-US" b="1" spc="-150" dirty="0">
                <a:solidFill>
                  <a:srgbClr val="1F497D"/>
                </a:solidFill>
              </a:rPr>
              <a:t>권 </a:t>
            </a:r>
            <a:r>
              <a:rPr lang="en-US" altLang="ko-KR" b="1" spc="-150" dirty="0">
                <a:solidFill>
                  <a:srgbClr val="1F497D"/>
                </a:solidFill>
              </a:rPr>
              <a:t>4</a:t>
            </a:r>
            <a:r>
              <a:rPr lang="ko-KR" altLang="en-US" b="1" spc="-150" dirty="0">
                <a:solidFill>
                  <a:srgbClr val="1F497D"/>
                </a:solidFill>
              </a:rPr>
              <a:t>호</a:t>
            </a:r>
            <a:r>
              <a:rPr lang="en-US" altLang="ko-KR" b="1" spc="-150" dirty="0">
                <a:solidFill>
                  <a:srgbClr val="1F497D"/>
                </a:solidFill>
              </a:rPr>
              <a:t>, 41-49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Paul Viola, Michael Jones(2001), Rapid Object Detection using a Boosted Cascade of Simple Features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Florian </a:t>
            </a:r>
            <a:r>
              <a:rPr lang="en-US" altLang="ko-KR" b="1" spc="-150" dirty="0" err="1">
                <a:solidFill>
                  <a:srgbClr val="1F497D"/>
                </a:solidFill>
              </a:rPr>
              <a:t>Schroff</a:t>
            </a:r>
            <a:r>
              <a:rPr lang="en-US" altLang="ko-KR" b="1" spc="-150" dirty="0">
                <a:solidFill>
                  <a:srgbClr val="1F497D"/>
                </a:solidFill>
              </a:rPr>
              <a:t>, Dmitry </a:t>
            </a:r>
            <a:r>
              <a:rPr lang="en-US" altLang="ko-KR" b="1" spc="-150" dirty="0" err="1">
                <a:solidFill>
                  <a:srgbClr val="1F497D"/>
                </a:solidFill>
              </a:rPr>
              <a:t>Kalenichenko</a:t>
            </a:r>
            <a:r>
              <a:rPr lang="en-US" altLang="ko-KR" b="1" spc="-150" dirty="0">
                <a:solidFill>
                  <a:srgbClr val="1F497D"/>
                </a:solidFill>
              </a:rPr>
              <a:t>, James Philbin, A Unified Embedding for Face Recognition and Clustering, The IEEE Conference on Computer Vision and Pattern Recognition (CVPR), 2015, pp. 815-823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https://github.com/ageitgey/face_recognition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https://github.com/kairess/face_detector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https://machinelearningmastery.com/how-to-develop-a-face-recognition-system-using-facenet-in-keras-and-an-svm-classifier/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591238" y="787624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1043367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444" y="271681"/>
            <a:ext cx="3435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 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120883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주제 선정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59" y="4675257"/>
            <a:ext cx="76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최근 신종 코로나바이러스 확산으로 인한 마스크 착용의 일상화 지속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맨 얼굴에 대해서만 적용되는 기존의 얼굴인식 한계점 인식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마스크 착용해도 얼굴 인식이 가능한 시스템 구현의 필요성 대두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24" y="2045427"/>
            <a:ext cx="2155893" cy="18939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935" y="2045427"/>
            <a:ext cx="2124009" cy="1814328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179968" y="2736567"/>
            <a:ext cx="712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6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444" y="271681"/>
            <a:ext cx="3435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 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95614" y="1183437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1022215" y="5534298"/>
            <a:ext cx="70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맨 얼굴뿐만 아니라 마스크를 착용한 얼굴을 탐지하여 등록된 얼굴을 인식 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786" y="3801651"/>
            <a:ext cx="1012124" cy="1212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90" y="2682697"/>
            <a:ext cx="1260705" cy="1201986"/>
          </a:xfrm>
          <a:prstGeom prst="rect">
            <a:avLst/>
          </a:prstGeom>
        </p:spPr>
      </p:pic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02860528" descr="EMB00002de07ad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279" y="1694362"/>
            <a:ext cx="1115138" cy="140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오른쪽 화살표 27"/>
          <p:cNvSpPr/>
          <p:nvPr/>
        </p:nvSpPr>
        <p:spPr>
          <a:xfrm>
            <a:off x="4212623" y="3068075"/>
            <a:ext cx="699504" cy="431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3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444" y="271681"/>
            <a:ext cx="3435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 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162770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관련 연구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755575" y="4726604"/>
            <a:ext cx="76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>
                <a:solidFill>
                  <a:srgbClr val="1F497D"/>
                </a:solidFill>
              </a:rPr>
              <a:t>Hanwang</a:t>
            </a:r>
            <a:r>
              <a:rPr lang="en-US" altLang="ko-KR" b="1" spc="-150" dirty="0">
                <a:solidFill>
                  <a:srgbClr val="1F497D"/>
                </a:solidFill>
              </a:rPr>
              <a:t> Technology </a:t>
            </a:r>
            <a:r>
              <a:rPr lang="ko-KR" altLang="en-US" b="1" spc="-150" dirty="0">
                <a:solidFill>
                  <a:srgbClr val="1F497D"/>
                </a:solidFill>
              </a:rPr>
              <a:t>얼굴 인식 시스템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맨 얼굴과 마스크를 착용 얼굴 데이터로 </a:t>
            </a:r>
            <a:r>
              <a:rPr lang="en-US" altLang="ko-KR" b="1" spc="-150" dirty="0">
                <a:solidFill>
                  <a:srgbClr val="1F497D"/>
                </a:solidFill>
              </a:rPr>
              <a:t>2</a:t>
            </a:r>
            <a:r>
              <a:rPr lang="ko-KR" altLang="en-US" b="1" spc="-150" dirty="0">
                <a:solidFill>
                  <a:srgbClr val="1F497D"/>
                </a:solidFill>
              </a:rPr>
              <a:t>개의 데이터베이스 구축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이 연구의 핵심 기술은 공개되지 않음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0" name="Picture 2" descr="A man has his face scanned by a facial recognition device that identifies people when they wear masks to gain access to the office of the Chinese electronics manufacturer Hanwang (Hanvon) Technology in Beij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78" y="1876743"/>
            <a:ext cx="3682033" cy="245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4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4" y="63693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444" y="271681"/>
            <a:ext cx="3435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 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304172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설계 블록도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745950" y="5555545"/>
            <a:ext cx="76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맨 얼굴뿐만 아니라 마스크를 착용한 얼굴을 탐지하여 등록된 얼굴을 인식 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80652" y="20282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075" name="_x302854192" descr="EMB00002de07ac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444" y="2105145"/>
            <a:ext cx="621518" cy="7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20" name="오른쪽 화살표 19"/>
          <p:cNvSpPr/>
          <p:nvPr/>
        </p:nvSpPr>
        <p:spPr>
          <a:xfrm>
            <a:off x="2905053" y="2446264"/>
            <a:ext cx="699504" cy="129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079" name="_x511537464" descr="EMB00002de07a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551" y="3299253"/>
            <a:ext cx="607411" cy="7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0316" y="1931602"/>
            <a:ext cx="872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Face detection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19128643">
            <a:off x="1305723" y="2786624"/>
            <a:ext cx="700205" cy="118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0899" y="1654061"/>
            <a:ext cx="872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Face registration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3467" y="2875010"/>
            <a:ext cx="117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face with generated mask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89045" y="397255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Face with mask detection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31" name="오른쪽 화살표 30"/>
          <p:cNvSpPr/>
          <p:nvPr/>
        </p:nvSpPr>
        <p:spPr>
          <a:xfrm>
            <a:off x="4465096" y="2446264"/>
            <a:ext cx="699504" cy="129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2" name="_x302854192" descr="EMB00002de07ac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11" y="2131139"/>
            <a:ext cx="621518" cy="7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오른쪽 화살표 38"/>
          <p:cNvSpPr/>
          <p:nvPr/>
        </p:nvSpPr>
        <p:spPr>
          <a:xfrm rot="10800000">
            <a:off x="6467259" y="2448054"/>
            <a:ext cx="995261" cy="14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90524" y="2267426"/>
            <a:ext cx="987227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Face recognition</a:t>
            </a:r>
            <a:endParaRPr lang="ko-KR" altLang="en-US" sz="9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376058" y="4408089"/>
            <a:ext cx="987227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Facenet</a:t>
            </a:r>
            <a:br>
              <a:rPr lang="en-US" altLang="ko-KR" sz="900" dirty="0"/>
            </a:br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오른쪽 화살표 44"/>
          <p:cNvSpPr/>
          <p:nvPr/>
        </p:nvSpPr>
        <p:spPr>
          <a:xfrm rot="5400000">
            <a:off x="7752352" y="2989039"/>
            <a:ext cx="267249" cy="140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 rot="10800000">
            <a:off x="6588224" y="4584518"/>
            <a:ext cx="673140" cy="116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383836" y="4408089"/>
            <a:ext cx="987227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Image </a:t>
            </a:r>
            <a:r>
              <a:rPr lang="en-US" altLang="ko-KR" sz="900" dirty="0" err="1"/>
              <a:t>similiarity</a:t>
            </a:r>
            <a:r>
              <a:rPr lang="en-US" altLang="ko-KR" sz="900" dirty="0"/>
              <a:t> measurement</a:t>
            </a:r>
            <a:endParaRPr lang="ko-KR" altLang="en-US" sz="900" dirty="0"/>
          </a:p>
        </p:txBody>
      </p:sp>
      <p:sp>
        <p:nvSpPr>
          <p:cNvPr id="48" name="오른쪽 화살표 47"/>
          <p:cNvSpPr/>
          <p:nvPr/>
        </p:nvSpPr>
        <p:spPr>
          <a:xfrm rot="5400000">
            <a:off x="5656495" y="2996921"/>
            <a:ext cx="333369" cy="129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오른쪽 화살표 49"/>
          <p:cNvSpPr/>
          <p:nvPr/>
        </p:nvSpPr>
        <p:spPr>
          <a:xfrm rot="5400000" flipH="1">
            <a:off x="5656493" y="4115646"/>
            <a:ext cx="333372" cy="12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2" name="_x302854192" descr="EMB00002de07ac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652" y="3274025"/>
            <a:ext cx="588994" cy="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-523710" y="14985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" name="_x511537464" descr="EMB00002de07a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64" y="4252797"/>
            <a:ext cx="607411" cy="75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6199320" y="3478652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Result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5400000">
            <a:off x="7761638" y="4114951"/>
            <a:ext cx="248677" cy="140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4465096" y="4594916"/>
            <a:ext cx="699504" cy="129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2905053" y="4594916"/>
            <a:ext cx="699504" cy="129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오른쪽 화살표 53"/>
          <p:cNvSpPr/>
          <p:nvPr/>
        </p:nvSpPr>
        <p:spPr>
          <a:xfrm rot="2661748" flipV="1">
            <a:off x="1305747" y="4203932"/>
            <a:ext cx="741520" cy="109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21" y="3061178"/>
            <a:ext cx="927919" cy="92430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431590" y="331430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tx2"/>
                </a:solidFill>
              </a:rPr>
              <a:t>Binary classification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9609" y="2047747"/>
            <a:ext cx="863719" cy="9295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089" y="4142934"/>
            <a:ext cx="897582" cy="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6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168561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착용 여부 식별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4729811"/>
            <a:ext cx="7632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착용 상태를 구분하기 위해 마스크 착용 사진과 미착용 사진으로 구성된</a:t>
            </a:r>
            <a:r>
              <a:rPr lang="en-US" altLang="ko-KR" b="1" spc="-150" dirty="0">
                <a:solidFill>
                  <a:srgbClr val="1F497D"/>
                </a:solidFill>
              </a:rPr>
              <a:t>train set</a:t>
            </a:r>
            <a:r>
              <a:rPr lang="ko-KR" altLang="en-US" b="1" spc="-150" dirty="0">
                <a:solidFill>
                  <a:srgbClr val="1F497D"/>
                </a:solidFill>
              </a:rPr>
              <a:t> 데이터로 </a:t>
            </a:r>
            <a:r>
              <a:rPr lang="en-US" altLang="ko-KR" b="1" spc="-150" dirty="0">
                <a:solidFill>
                  <a:srgbClr val="1F497D"/>
                </a:solidFill>
              </a:rPr>
              <a:t>CNN </a:t>
            </a:r>
            <a:r>
              <a:rPr lang="ko-KR" altLang="en-US" b="1" spc="-150" dirty="0">
                <a:solidFill>
                  <a:srgbClr val="1F497D"/>
                </a:solidFill>
              </a:rPr>
              <a:t>학습하여 마스크 착용 인식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</a:p>
          <a:p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en-US" altLang="ko-KR" b="1" spc="-150" dirty="0">
                <a:solidFill>
                  <a:srgbClr val="1F497D"/>
                </a:solidFill>
              </a:rPr>
              <a:t>train set </a:t>
            </a:r>
            <a:r>
              <a:rPr lang="ko-KR" altLang="en-US" b="1" spc="-150" dirty="0">
                <a:solidFill>
                  <a:srgbClr val="1F497D"/>
                </a:solidFill>
              </a:rPr>
              <a:t>총 </a:t>
            </a:r>
            <a:r>
              <a:rPr lang="en-US" altLang="ko-KR" b="1" spc="-150" dirty="0">
                <a:solidFill>
                  <a:srgbClr val="1F497D"/>
                </a:solidFill>
              </a:rPr>
              <a:t>3000</a:t>
            </a:r>
            <a:r>
              <a:rPr lang="ko-KR" altLang="en-US" b="1" spc="-150" dirty="0">
                <a:solidFill>
                  <a:srgbClr val="1F497D"/>
                </a:solidFill>
              </a:rPr>
              <a:t>장</a:t>
            </a:r>
            <a:r>
              <a:rPr lang="en-US" altLang="ko-KR" b="1" spc="-150" dirty="0">
                <a:solidFill>
                  <a:srgbClr val="1F497D"/>
                </a:solidFill>
              </a:rPr>
              <a:t>, validation set </a:t>
            </a:r>
            <a:r>
              <a:rPr lang="ko-KR" altLang="en-US" b="1" spc="-150" dirty="0">
                <a:solidFill>
                  <a:srgbClr val="1F497D"/>
                </a:solidFill>
              </a:rPr>
              <a:t> </a:t>
            </a:r>
            <a:r>
              <a:rPr lang="en-US" altLang="ko-KR" b="1" spc="-150" dirty="0">
                <a:solidFill>
                  <a:srgbClr val="1F497D"/>
                </a:solidFill>
              </a:rPr>
              <a:t>500</a:t>
            </a:r>
            <a:r>
              <a:rPr lang="ko-KR" altLang="en-US" b="1" spc="-150" dirty="0">
                <a:solidFill>
                  <a:srgbClr val="1F497D"/>
                </a:solidFill>
              </a:rPr>
              <a:t>장</a:t>
            </a:r>
            <a:r>
              <a:rPr lang="en-US" altLang="ko-KR" b="1" spc="-150" dirty="0">
                <a:solidFill>
                  <a:srgbClr val="1F497D"/>
                </a:solidFill>
              </a:rPr>
              <a:t>, test set </a:t>
            </a:r>
            <a:r>
              <a:rPr lang="ko-KR" altLang="en-US" b="1" spc="-150" dirty="0">
                <a:solidFill>
                  <a:srgbClr val="1F497D"/>
                </a:solidFill>
              </a:rPr>
              <a:t> </a:t>
            </a:r>
            <a:r>
              <a:rPr lang="en-US" altLang="ko-KR" b="1" spc="-150" dirty="0">
                <a:solidFill>
                  <a:srgbClr val="1F497D"/>
                </a:solidFill>
              </a:rPr>
              <a:t>500</a:t>
            </a:r>
            <a:r>
              <a:rPr lang="ko-KR" altLang="en-US" b="1" spc="-150" dirty="0">
                <a:solidFill>
                  <a:srgbClr val="1F497D"/>
                </a:solidFill>
              </a:rPr>
              <a:t>장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r>
              <a:rPr lang="ko-KR" altLang="en-US" b="1" spc="-150" dirty="0">
                <a:solidFill>
                  <a:srgbClr val="1F497D"/>
                </a:solidFill>
              </a:rPr>
              <a:t>정확도 </a:t>
            </a:r>
            <a:r>
              <a:rPr lang="en-US" altLang="ko-KR" b="1" spc="-150" dirty="0">
                <a:solidFill>
                  <a:srgbClr val="1F497D"/>
                </a:solidFill>
              </a:rPr>
              <a:t>95%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67690" y="1229950"/>
            <a:ext cx="7798061" cy="346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2020-06-12 오후 3_18_08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5348" y="1743627"/>
            <a:ext cx="3461296" cy="25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206154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미착용 시 얼굴인식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5301208"/>
            <a:ext cx="763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srgbClr val="1F497D"/>
                </a:solidFill>
              </a:rPr>
              <a:t>파이썬</a:t>
            </a:r>
            <a:r>
              <a:rPr lang="ko-KR" altLang="en-US" b="1" spc="-150" dirty="0">
                <a:solidFill>
                  <a:srgbClr val="1F497D"/>
                </a:solidFill>
              </a:rPr>
              <a:t> </a:t>
            </a:r>
            <a:r>
              <a:rPr lang="en-US" altLang="ko-KR" b="1" spc="-150" dirty="0" err="1">
                <a:solidFill>
                  <a:srgbClr val="1F497D"/>
                </a:solidFill>
              </a:rPr>
              <a:t>face_recognition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  <a:r>
              <a:rPr lang="ko-KR" altLang="en-US" b="1" spc="-150" dirty="0">
                <a:solidFill>
                  <a:srgbClr val="1F497D"/>
                </a:solidFill>
              </a:rPr>
              <a:t>라이브러리 사용하여 사진 속 얼굴 영역의 </a:t>
            </a:r>
            <a:r>
              <a:rPr lang="ko-KR" altLang="en-US" b="1" spc="-150" dirty="0" err="1">
                <a:solidFill>
                  <a:srgbClr val="1F497D"/>
                </a:solidFill>
              </a:rPr>
              <a:t>랜드마크</a:t>
            </a:r>
            <a:r>
              <a:rPr lang="ko-KR" altLang="en-US" b="1" spc="-150" dirty="0">
                <a:solidFill>
                  <a:srgbClr val="1F497D"/>
                </a:solidFill>
              </a:rPr>
              <a:t> 분석을 통해 맨 얼굴 검출 및 인식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3" y="2020088"/>
            <a:ext cx="3921925" cy="28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2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547974" y="5436891"/>
            <a:ext cx="7976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1F497D"/>
                </a:solidFill>
              </a:rPr>
              <a:t>얼굴 이미지를 </a:t>
            </a:r>
            <a:r>
              <a:rPr lang="en-US" altLang="ko-KR" b="1" spc="-150" dirty="0">
                <a:solidFill>
                  <a:srgbClr val="1F497D"/>
                </a:solidFill>
              </a:rPr>
              <a:t>128</a:t>
            </a:r>
            <a:r>
              <a:rPr lang="ko-KR" altLang="en-US" b="1" spc="-150" dirty="0">
                <a:solidFill>
                  <a:srgbClr val="1F497D"/>
                </a:solidFill>
              </a:rPr>
              <a:t>가지의 특성으로 기준 얼굴과 동일하면 </a:t>
            </a:r>
            <a:endParaRPr lang="en-US" altLang="ko-KR" b="1" spc="-150" dirty="0">
              <a:solidFill>
                <a:srgbClr val="1F497D"/>
              </a:solidFill>
            </a:endParaRPr>
          </a:p>
          <a:p>
            <a:pPr algn="ctr"/>
            <a:r>
              <a:rPr lang="ko-KR" altLang="en-US" b="1" spc="-150" dirty="0" err="1">
                <a:solidFill>
                  <a:srgbClr val="1F497D"/>
                </a:solidFill>
              </a:rPr>
              <a:t>유클리디안</a:t>
            </a:r>
            <a:r>
              <a:rPr lang="ko-KR" altLang="en-US" b="1" spc="-150" dirty="0">
                <a:solidFill>
                  <a:srgbClr val="1F497D"/>
                </a:solidFill>
              </a:rPr>
              <a:t> 거리가 가깝고 다른 얼굴인 경우 거리가 멀게 </a:t>
            </a:r>
            <a:r>
              <a:rPr lang="ko-KR" altLang="en-US" b="1" spc="-150" dirty="0" err="1">
                <a:solidFill>
                  <a:srgbClr val="1F497D"/>
                </a:solidFill>
              </a:rPr>
              <a:t>임베딩을</a:t>
            </a:r>
            <a:r>
              <a:rPr lang="ko-KR" altLang="en-US" b="1" spc="-150" dirty="0">
                <a:solidFill>
                  <a:srgbClr val="1F497D"/>
                </a:solidFill>
              </a:rPr>
              <a:t> 함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484389" y="101020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>
                <a:solidFill>
                  <a:srgbClr val="1F497D"/>
                </a:solidFill>
              </a:rPr>
              <a:t>Facenet</a:t>
            </a:r>
            <a:endParaRPr lang="ko-KR" altLang="en-US" b="1" spc="-150" dirty="0">
              <a:solidFill>
                <a:srgbClr val="1F497D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11041"/>
            <a:ext cx="6552728" cy="22562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589" y="4060412"/>
            <a:ext cx="3795037" cy="8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895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5695" y="271681"/>
            <a:ext cx="3381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마스크 착용여부와 관계없는 얼굴 인식 시스템</a:t>
            </a: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08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61336" y="454716"/>
            <a:ext cx="10972648" cy="48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494658" y="5118627"/>
            <a:ext cx="812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err="1">
                <a:solidFill>
                  <a:srgbClr val="1F497D"/>
                </a:solidFill>
              </a:rPr>
              <a:t>dlib</a:t>
            </a:r>
            <a:r>
              <a:rPr lang="en-US" altLang="ko-KR" b="1" spc="-150" dirty="0">
                <a:solidFill>
                  <a:srgbClr val="1F497D"/>
                </a:solidFill>
              </a:rPr>
              <a:t> </a:t>
            </a:r>
            <a:r>
              <a:rPr lang="ko-KR" altLang="en-US" b="1" spc="-150" dirty="0">
                <a:solidFill>
                  <a:srgbClr val="1F497D"/>
                </a:solidFill>
              </a:rPr>
              <a:t>라이브러리를 통해 맨 얼굴 사진에서 얼굴 </a:t>
            </a:r>
            <a:r>
              <a:rPr lang="ko-KR" altLang="en-US" b="1" spc="-150" dirty="0" err="1">
                <a:solidFill>
                  <a:srgbClr val="1F497D"/>
                </a:solidFill>
              </a:rPr>
              <a:t>랜드마크를</a:t>
            </a:r>
            <a:r>
              <a:rPr lang="ko-KR" altLang="en-US" b="1" spc="-150" dirty="0">
                <a:solidFill>
                  <a:srgbClr val="1F497D"/>
                </a:solidFill>
              </a:rPr>
              <a:t> 찾아 마스크 착용 위치를 설정하여 마스크 사진을 </a:t>
            </a:r>
            <a:r>
              <a:rPr lang="en-US" altLang="ko-KR" b="1" spc="-150" dirty="0">
                <a:solidFill>
                  <a:srgbClr val="1F497D"/>
                </a:solidFill>
              </a:rPr>
              <a:t>overlay</a:t>
            </a:r>
            <a:r>
              <a:rPr lang="ko-KR" altLang="en-US" b="1" spc="-150" dirty="0">
                <a:solidFill>
                  <a:srgbClr val="1F497D"/>
                </a:solidFill>
              </a:rPr>
              <a:t>하여 맨 얼굴 사진으로부터 마스크 착용 사진 생성</a:t>
            </a:r>
            <a:endParaRPr lang="en-US" altLang="ko-KR" b="1" spc="-150" dirty="0">
              <a:solidFill>
                <a:srgbClr val="1F497D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33699" y="3238886"/>
            <a:ext cx="648072" cy="396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63C07-8046-42D4-95EF-2A4BA213A524}"/>
              </a:ext>
            </a:extLst>
          </p:cNvPr>
          <p:cNvSpPr txBox="1"/>
          <p:nvPr/>
        </p:nvSpPr>
        <p:spPr>
          <a:xfrm>
            <a:off x="611560" y="1257987"/>
            <a:ext cx="469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1F497D"/>
                </a:solidFill>
              </a:rPr>
              <a:t>마스크 합성 사진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58" y="1774802"/>
            <a:ext cx="3699041" cy="29281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91" y="1768912"/>
            <a:ext cx="3689020" cy="293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6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840</Words>
  <Application>Microsoft Office PowerPoint</Application>
  <PresentationFormat>화면 슬라이드 쇼(4:3)</PresentationFormat>
  <Paragraphs>148</Paragraphs>
  <Slides>17</Slides>
  <Notes>17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12142067@office.inha.ac.kr</cp:lastModifiedBy>
  <cp:revision>153</cp:revision>
  <dcterms:created xsi:type="dcterms:W3CDTF">2016-11-03T20:47:04Z</dcterms:created>
  <dcterms:modified xsi:type="dcterms:W3CDTF">2020-07-02T07:30:55Z</dcterms:modified>
</cp:coreProperties>
</file>